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8" r:id="rId2"/>
    <p:sldId id="256" r:id="rId3"/>
    <p:sldId id="257" r:id="rId4"/>
    <p:sldId id="28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6" r:id="rId20"/>
    <p:sldId id="278" r:id="rId21"/>
    <p:sldId id="280" r:id="rId22"/>
    <p:sldId id="279" r:id="rId23"/>
    <p:sldId id="281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60"/>
  </p:normalViewPr>
  <p:slideViewPr>
    <p:cSldViewPr snapToGrid="0">
      <p:cViewPr varScale="1">
        <p:scale>
          <a:sx n="75" d="100"/>
          <a:sy n="75" d="100"/>
        </p:scale>
        <p:origin x="1056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>
            <a:extLst>
              <a:ext uri="{FF2B5EF4-FFF2-40B4-BE49-F238E27FC236}">
                <a16:creationId xmlns:a16="http://schemas.microsoft.com/office/drawing/2014/main" id="{48BE31D8-CAEA-BE06-ED47-0E4B53854C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78FC166D-3D88-AE5D-926F-BD9405C74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2C75DB-9015-4F89-A872-883CE8415669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0D5149DF-80AB-67F5-2230-20A387C63B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8273DB7D-C0C7-4E35-79C1-9663A485F6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F98A1-F4C8-4C5B-AF2A-0C9A61310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262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777F2B-FFE9-4904-8A60-0B68CB32DE17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Chỗ dành sẵn cho Hình ảnh của Bản chiế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Chỗ dành sẵn cho Ghi chú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08EC16-2D3D-4CF5-A468-6774B3626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36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17A832C-EDCB-C433-5C7C-86AB455A2B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FEAB9178-9172-7D32-32E9-BC561453FF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E0DB7B2-08D9-B9FA-0AB2-8329C1918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ADA2B568-E494-D2ED-2F2A-6271C1F30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5AA37F80-5D4F-1AC5-E2C8-C6AE2D658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610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3E0EFBE8-AE0A-6377-298A-D54E15D93F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F61A33F4-3043-478E-22B9-3ECE76FA00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3AF8A9D4-819B-F77C-61D4-69CCBDE01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BCF91B5F-9CC4-8BC9-D029-B2B84BD9F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B260FE4B-E1B3-A063-A3E5-43FC07089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84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59557AD-B2F3-D058-BE2A-9EE28DF50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E70ABC4-AE2B-0E7D-31B2-A5C27967F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3366E38A-9AB0-1B86-2783-7F0FA8181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A83C1E91-1186-2BFF-3F14-9C91AD2DF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483E4824-0AC8-9BBC-5AE6-28E3B0D5B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85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C02DF22-842A-6A73-DC94-21330FE99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759049E-9A43-CF6B-0FF4-A1C64263E9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D49BE054-9CC7-6ACF-B2E5-BFA6439C7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E37D7C7D-75C8-4451-87B4-873BCAA0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93DC146E-A004-D809-CAC7-752F3A806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46FB802F-97BC-5E35-114B-7FB6A721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259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F620579-2872-C9E9-FFFF-7702AA7A9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BBEB9443-BCEF-91A3-E790-76C7FBAE3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CAFA45EE-3C5D-D713-2E45-8FCC69AFA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BD89211D-1114-700B-420C-54EF072C8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B8452E41-178B-A7E9-7BF1-C65312E2F6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B33B1AC8-22B1-373F-064A-B7F5B28C8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3F6676CD-5348-56BC-7466-BA569B60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029E2E54-0614-909F-9FA0-46C199A48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239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C1990B7-4BD5-35CE-0BEC-8DB4A3ACA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1F8C9527-940A-7D4B-C4DB-D513019A1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CF3CC45D-5E20-5BE5-E65D-676560154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72CA3877-41D3-7ED3-06A5-DD26A6A01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40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E0D258E9-3405-87B3-70E0-A37B99B57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883DE82C-689C-FDCF-41D6-FF22BD830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90761B7B-BBBE-8A46-4431-793EC16F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520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BBAEB47-99DF-888B-0324-2837FC3D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EF26E6D0-0139-234E-1918-200E7593B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4F218382-9D6B-3411-0369-B9995B89AF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09F646DD-98A2-E779-25B6-20A77304D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6111DE86-DA32-D214-277A-BAD5CA8D0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0095A487-1261-25BB-2CAF-9494A15E2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54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D7AECD6-4B17-AC88-A479-E62FDA342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0A6DA6DC-46F8-9B80-A91E-7E27A9A9C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D56E1EE7-1A8B-B988-7481-570248C6CE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89B9B3F6-BBE2-DC3B-BDE5-937B70AEC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602908F4-421B-8428-5314-13D601C06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9982FCD2-7305-1EBA-5506-743624C14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56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883D342-D400-98D2-1A61-34B1C1CBD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002BD4BA-3411-83F6-3D90-9E797B20D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FEE65EB6-7C70-7677-AD28-1750167A0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4AA340DB-AE21-E9B8-B436-2A812DFB3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878A369B-8450-678B-1B26-BA3052895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574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21AC271A-9A29-AD90-8DB5-39768D7D8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/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742649F2-0547-34F2-8F16-5DC275C14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C264F878-D3E1-35D7-5388-B5D6EE045C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D2B4E-0F83-4AE0-83C6-A915B2DC5C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910D83E8-179A-1E4F-EDF9-0DECBB7117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A5CDA825-A758-9572-1CD4-3B783FECA1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5A44D-121F-44B6-941A-296E15376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739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ssms/download-sql-server-management-studio-ssms?view=sql-server-ver16#download-ssms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B83351E-0C31-4374-8D40-2BDAED874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err="1"/>
              <a:t>Bài</a:t>
            </a:r>
            <a:r>
              <a:rPr lang="vi-VN" dirty="0"/>
              <a:t> </a:t>
            </a:r>
            <a:r>
              <a:rPr lang="vi-VN" dirty="0" err="1"/>
              <a:t>tập</a:t>
            </a:r>
            <a:r>
              <a:rPr lang="vi-VN" dirty="0"/>
              <a:t> 1</a:t>
            </a:r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F85D1790-F564-7F43-C355-81F241434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826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Môn :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cơ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Tên SV :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MSSV : K225480106075</a:t>
            </a:r>
          </a:p>
          <a:p>
            <a:pPr marL="0" indent="0">
              <a:buNone/>
            </a:pP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K58.KTP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631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1BA5333-302E-7F2D-3B06-C9359C6AA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2800" dirty="0"/>
              <a:t>8.Next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9E1AFFD2-78C5-6BAE-14C6-0F5860C15D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19" t="6071" r="24289" b="10437"/>
          <a:stretch/>
        </p:blipFill>
        <p:spPr>
          <a:xfrm>
            <a:off x="2186473" y="1690688"/>
            <a:ext cx="7819054" cy="4318225"/>
          </a:xfrm>
        </p:spPr>
      </p:pic>
    </p:spTree>
    <p:extLst>
      <p:ext uri="{BB962C8B-B14F-4D97-AF65-F5344CB8AC3E}">
        <p14:creationId xmlns:p14="http://schemas.microsoft.com/office/powerpoint/2010/main" val="269714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936AA62-87D6-4ADE-B221-C3319AA16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2800" dirty="0"/>
              <a:t>9. </a:t>
            </a:r>
            <a:r>
              <a:rPr lang="vi-VN" sz="2800" dirty="0" err="1"/>
              <a:t>Tích</a:t>
            </a:r>
            <a:r>
              <a:rPr lang="vi-VN" sz="2800" dirty="0"/>
              <a:t> </a:t>
            </a:r>
            <a:r>
              <a:rPr lang="vi-VN" sz="2800" dirty="0" err="1"/>
              <a:t>vào</a:t>
            </a:r>
            <a:r>
              <a:rPr lang="vi-VN" sz="2800" dirty="0"/>
              <a:t> </a:t>
            </a:r>
            <a:r>
              <a:rPr lang="vi-VN" sz="2800" dirty="0" err="1"/>
              <a:t>specify</a:t>
            </a:r>
            <a:r>
              <a:rPr lang="vi-VN" sz="2800" dirty="0"/>
              <a:t> a </a:t>
            </a:r>
            <a:r>
              <a:rPr lang="vi-VN" sz="2800" dirty="0" err="1"/>
              <a:t>free</a:t>
            </a:r>
            <a:r>
              <a:rPr lang="vi-VN" sz="2800" dirty="0"/>
              <a:t> </a:t>
            </a:r>
            <a:r>
              <a:rPr lang="vi-VN" sz="2800" dirty="0" err="1"/>
              <a:t>edition</a:t>
            </a:r>
            <a:r>
              <a:rPr lang="vi-VN" sz="2800" dirty="0"/>
              <a:t> </a:t>
            </a:r>
            <a:r>
              <a:rPr lang="vi-VN" sz="2800" dirty="0" err="1"/>
              <a:t>chọn</a:t>
            </a:r>
            <a:r>
              <a:rPr lang="vi-VN" sz="2800" dirty="0"/>
              <a:t> </a:t>
            </a:r>
            <a:r>
              <a:rPr lang="vi-VN" sz="2800" dirty="0" err="1"/>
              <a:t>developer</a:t>
            </a:r>
            <a:r>
              <a:rPr lang="vi-VN" sz="2800" dirty="0"/>
              <a:t> sau </a:t>
            </a:r>
            <a:r>
              <a:rPr lang="vi-VN" sz="2800" dirty="0" err="1"/>
              <a:t>đó</a:t>
            </a:r>
            <a:r>
              <a:rPr lang="vi-VN" sz="2800" dirty="0"/>
              <a:t> </a:t>
            </a:r>
            <a:r>
              <a:rPr lang="vi-VN" sz="2800" dirty="0" err="1"/>
              <a:t>bấm</a:t>
            </a:r>
            <a:r>
              <a:rPr lang="vi-VN" sz="2800" dirty="0"/>
              <a:t> </a:t>
            </a:r>
            <a:r>
              <a:rPr lang="vi-VN" sz="2800" dirty="0" err="1"/>
              <a:t>next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57CE3B3D-DF84-79D2-3F0E-AE1E7DB29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4" t="6077" r="23745" b="11796"/>
          <a:stretch/>
        </p:blipFill>
        <p:spPr>
          <a:xfrm>
            <a:off x="2289110" y="1690688"/>
            <a:ext cx="7613779" cy="4376057"/>
          </a:xfrm>
        </p:spPr>
      </p:pic>
    </p:spTree>
    <p:extLst>
      <p:ext uri="{BB962C8B-B14F-4D97-AF65-F5344CB8AC3E}">
        <p14:creationId xmlns:p14="http://schemas.microsoft.com/office/powerpoint/2010/main" val="4213701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FEC2BA4-6A79-036C-A31F-992EF0E7C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" y="304165"/>
            <a:ext cx="10515600" cy="1325563"/>
          </a:xfrm>
        </p:spPr>
        <p:txBody>
          <a:bodyPr>
            <a:normAutofit/>
          </a:bodyPr>
          <a:lstStyle/>
          <a:p>
            <a:r>
              <a:rPr lang="vi-VN" sz="2800" dirty="0"/>
              <a:t>10. </a:t>
            </a:r>
            <a:r>
              <a:rPr lang="vi-VN" sz="2800" dirty="0" err="1"/>
              <a:t>chấp</a:t>
            </a:r>
            <a:r>
              <a:rPr lang="vi-VN" sz="2800" dirty="0"/>
              <a:t> </a:t>
            </a:r>
            <a:r>
              <a:rPr lang="vi-VN" sz="2800" dirty="0" err="1"/>
              <a:t>nhận</a:t>
            </a:r>
            <a:r>
              <a:rPr lang="vi-VN" sz="2800" dirty="0"/>
              <a:t> </a:t>
            </a:r>
            <a:r>
              <a:rPr lang="vi-VN" sz="2800" dirty="0" err="1"/>
              <a:t>điều</a:t>
            </a:r>
            <a:r>
              <a:rPr lang="vi-VN" sz="2800" dirty="0"/>
              <a:t> </a:t>
            </a:r>
            <a:r>
              <a:rPr lang="vi-VN" sz="2800" dirty="0" err="1"/>
              <a:t>khoản</a:t>
            </a:r>
            <a:r>
              <a:rPr lang="vi-VN" sz="2800" dirty="0"/>
              <a:t> sau </a:t>
            </a:r>
            <a:r>
              <a:rPr lang="vi-VN" sz="2800" dirty="0" err="1"/>
              <a:t>đó</a:t>
            </a:r>
            <a:r>
              <a:rPr lang="vi-VN" sz="2800" dirty="0"/>
              <a:t> </a:t>
            </a:r>
            <a:r>
              <a:rPr lang="vi-VN" sz="2800" dirty="0" err="1"/>
              <a:t>bấm</a:t>
            </a:r>
            <a:r>
              <a:rPr lang="vi-VN" sz="2800" dirty="0"/>
              <a:t> </a:t>
            </a:r>
            <a:r>
              <a:rPr lang="vi-VN" sz="2800" dirty="0" err="1"/>
              <a:t>next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79C14EA6-7C46-6C41-26F6-E45B051EE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040" y="1690688"/>
            <a:ext cx="8280400" cy="4435792"/>
          </a:xfrm>
        </p:spPr>
      </p:pic>
    </p:spTree>
    <p:extLst>
      <p:ext uri="{BB962C8B-B14F-4D97-AF65-F5344CB8AC3E}">
        <p14:creationId xmlns:p14="http://schemas.microsoft.com/office/powerpoint/2010/main" val="2402503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95753EB-5222-6AE1-7774-2438581A3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650" y="266065"/>
            <a:ext cx="10477500" cy="1325563"/>
          </a:xfrm>
        </p:spPr>
        <p:txBody>
          <a:bodyPr>
            <a:normAutofit/>
          </a:bodyPr>
          <a:lstStyle/>
          <a:p>
            <a:r>
              <a:rPr lang="vi-VN" sz="2800" dirty="0"/>
              <a:t>11. Không </a:t>
            </a:r>
            <a:r>
              <a:rPr lang="vi-VN" sz="2800" dirty="0" err="1"/>
              <a:t>chọn</a:t>
            </a:r>
            <a:r>
              <a:rPr lang="vi-VN" sz="2800" dirty="0"/>
              <a:t> </a:t>
            </a:r>
            <a:r>
              <a:rPr lang="vi-VN" sz="2800" dirty="0" err="1"/>
              <a:t>cái</a:t>
            </a:r>
            <a:r>
              <a:rPr lang="vi-VN" sz="2800" dirty="0"/>
              <a:t> </a:t>
            </a:r>
            <a:r>
              <a:rPr lang="vi-VN" sz="2800" dirty="0" err="1"/>
              <a:t>nào</a:t>
            </a:r>
            <a:r>
              <a:rPr lang="vi-VN" sz="2800" dirty="0"/>
              <a:t> </a:t>
            </a:r>
            <a:r>
              <a:rPr lang="vi-VN" sz="2800" dirty="0" err="1"/>
              <a:t>hết</a:t>
            </a:r>
            <a:r>
              <a:rPr lang="vi-VN" sz="2800" dirty="0"/>
              <a:t> </a:t>
            </a:r>
            <a:r>
              <a:rPr lang="vi-VN" sz="2800" dirty="0" err="1"/>
              <a:t>bấm</a:t>
            </a:r>
            <a:r>
              <a:rPr lang="vi-VN" sz="2800" dirty="0"/>
              <a:t> </a:t>
            </a:r>
            <a:r>
              <a:rPr lang="vi-VN" sz="2800" dirty="0" err="1"/>
              <a:t>next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C367F8AF-5DB3-FD25-1119-FFCBF7A8E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70" t="6144" r="24258" b="11434"/>
          <a:stretch/>
        </p:blipFill>
        <p:spPr>
          <a:xfrm>
            <a:off x="1965960" y="1591628"/>
            <a:ext cx="8260080" cy="4415472"/>
          </a:xfrm>
        </p:spPr>
      </p:pic>
    </p:spTree>
    <p:extLst>
      <p:ext uri="{BB962C8B-B14F-4D97-AF65-F5344CB8AC3E}">
        <p14:creationId xmlns:p14="http://schemas.microsoft.com/office/powerpoint/2010/main" val="455997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BEA29D1-83F6-F525-0CE0-2C5D322BB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58"/>
            <a:ext cx="10515600" cy="893862"/>
          </a:xfrm>
        </p:spPr>
        <p:txBody>
          <a:bodyPr>
            <a:normAutofit/>
          </a:bodyPr>
          <a:lstStyle/>
          <a:p>
            <a:r>
              <a:rPr lang="vi-VN" sz="2800" dirty="0"/>
              <a:t>12. </a:t>
            </a:r>
            <a:r>
              <a:rPr lang="vi-VN" sz="2800" dirty="0" err="1"/>
              <a:t>chọn</a:t>
            </a:r>
            <a:r>
              <a:rPr lang="vi-VN" sz="2800" dirty="0"/>
              <a:t> </a:t>
            </a:r>
            <a:r>
              <a:rPr lang="vi-VN" sz="2800" dirty="0" err="1"/>
              <a:t>tính</a:t>
            </a:r>
            <a:r>
              <a:rPr lang="vi-VN" sz="2800" dirty="0"/>
              <a:t> năng </a:t>
            </a:r>
            <a:r>
              <a:rPr lang="vi-VN" sz="2800" dirty="0" err="1"/>
              <a:t>mình</a:t>
            </a:r>
            <a:r>
              <a:rPr lang="vi-VN" sz="2800" dirty="0"/>
              <a:t> </a:t>
            </a:r>
            <a:r>
              <a:rPr lang="vi-VN" sz="2800" dirty="0" err="1"/>
              <a:t>cần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8940CA2C-0BE4-5805-F5CD-F990BDDEAA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9" t="6294" r="23995" b="12116"/>
          <a:stretch/>
        </p:blipFill>
        <p:spPr>
          <a:xfrm>
            <a:off x="835660" y="1036320"/>
            <a:ext cx="5262880" cy="4861560"/>
          </a:xfr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33C4F9B1-1E67-6F4A-39B9-69D03D087070}"/>
              </a:ext>
            </a:extLst>
          </p:cNvPr>
          <p:cNvSpPr txBox="1"/>
          <p:nvPr/>
        </p:nvSpPr>
        <p:spPr>
          <a:xfrm>
            <a:off x="6187440" y="1036320"/>
            <a:ext cx="578104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Instance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năng trên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phiên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Engine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Services:Thành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cốt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lõi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Server,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buộc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Services</a:t>
            </a:r>
            <a:endParaRPr lang="vi-V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phân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mô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OLAP.</a:t>
            </a:r>
          </a:p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Shared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năng chia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sẻ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phiên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Quality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Client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Công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sạch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Services</a:t>
            </a:r>
            <a:b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ETL (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Master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Services</a:t>
            </a:r>
            <a:b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doanh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Redistributable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vi-V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thư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cho SQL Server, bao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Browser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Usage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Reporting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7416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876C462-DF06-5C54-4DD9-679D5C73D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46990"/>
            <a:ext cx="10515600" cy="823595"/>
          </a:xfrm>
        </p:spPr>
        <p:txBody>
          <a:bodyPr>
            <a:normAutofit/>
          </a:bodyPr>
          <a:lstStyle/>
          <a:p>
            <a:r>
              <a:rPr lang="vi-VN" sz="2800" dirty="0"/>
              <a:t>13. </a:t>
            </a:r>
            <a:r>
              <a:rPr lang="vi-VN" sz="2800" dirty="0" err="1"/>
              <a:t>Tùy</a:t>
            </a:r>
            <a:r>
              <a:rPr lang="vi-VN" sz="2800" dirty="0"/>
              <a:t> </a:t>
            </a:r>
            <a:r>
              <a:rPr lang="vi-VN" sz="2800" dirty="0" err="1"/>
              <a:t>chọn</a:t>
            </a:r>
            <a:r>
              <a:rPr lang="vi-VN" sz="2800" dirty="0"/>
              <a:t> tên Server SQL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39C08CDF-09E1-2CE4-9C08-C7867D15E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3" t="5852" r="23995" b="12192"/>
          <a:stretch/>
        </p:blipFill>
        <p:spPr>
          <a:xfrm>
            <a:off x="914400" y="1030545"/>
            <a:ext cx="5181600" cy="4445695"/>
          </a:xfr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46E7DE5A-F7E1-90C0-34A5-8F5C722D113B}"/>
              </a:ext>
            </a:extLst>
          </p:cNvPr>
          <p:cNvSpPr txBox="1"/>
          <p:nvPr/>
        </p:nvSpPr>
        <p:spPr>
          <a:xfrm>
            <a:off x="6096000" y="959425"/>
            <a:ext cx="40157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 err="1">
                <a:latin typeface="+mj-lt"/>
              </a:rPr>
              <a:t>Nếu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chọn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tùy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chọn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này</a:t>
            </a:r>
            <a:r>
              <a:rPr lang="vi-VN" sz="1600" dirty="0">
                <a:latin typeface="+mj-lt"/>
              </a:rPr>
              <a:t> (đang </a:t>
            </a:r>
            <a:r>
              <a:rPr lang="vi-VN" sz="1600" dirty="0" err="1">
                <a:latin typeface="+mj-lt"/>
              </a:rPr>
              <a:t>được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chọn</a:t>
            </a:r>
            <a:r>
              <a:rPr lang="vi-VN" sz="1600" dirty="0">
                <a:latin typeface="+mj-lt"/>
              </a:rPr>
              <a:t> trong </a:t>
            </a:r>
            <a:r>
              <a:rPr lang="vi-VN" sz="1600" dirty="0" err="1">
                <a:latin typeface="+mj-lt"/>
              </a:rPr>
              <a:t>hình</a:t>
            </a:r>
            <a:r>
              <a:rPr lang="vi-VN" sz="1600" dirty="0">
                <a:latin typeface="+mj-lt"/>
              </a:rPr>
              <a:t>), SQL Server </a:t>
            </a:r>
            <a:r>
              <a:rPr lang="vi-VN" sz="1600" dirty="0" err="1">
                <a:latin typeface="+mj-lt"/>
              </a:rPr>
              <a:t>sẽ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sử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dụng</a:t>
            </a:r>
            <a:r>
              <a:rPr lang="vi-VN" sz="1600" dirty="0">
                <a:latin typeface="+mj-lt"/>
              </a:rPr>
              <a:t> tên </a:t>
            </a:r>
            <a:r>
              <a:rPr lang="vi-VN" sz="1600" dirty="0" err="1">
                <a:latin typeface="+mj-lt"/>
              </a:rPr>
              <a:t>mặc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định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là</a:t>
            </a:r>
            <a:r>
              <a:rPr lang="vi-VN" sz="1600" dirty="0">
                <a:latin typeface="+mj-lt"/>
              </a:rPr>
              <a:t> MSSQLSERVER.</a:t>
            </a:r>
          </a:p>
          <a:p>
            <a:r>
              <a:rPr lang="vi-VN" sz="1600" dirty="0">
                <a:latin typeface="+mj-lt"/>
              </a:rPr>
              <a:t>Khi </a:t>
            </a:r>
            <a:r>
              <a:rPr lang="vi-VN" sz="1600" dirty="0" err="1">
                <a:latin typeface="+mj-lt"/>
              </a:rPr>
              <a:t>kết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nối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với</a:t>
            </a:r>
            <a:r>
              <a:rPr lang="vi-VN" sz="1600" dirty="0">
                <a:latin typeface="+mj-lt"/>
              </a:rPr>
              <a:t> SQL Server, </a:t>
            </a:r>
            <a:r>
              <a:rPr lang="vi-VN" sz="1600" dirty="0" err="1">
                <a:latin typeface="+mj-lt"/>
              </a:rPr>
              <a:t>bạn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chỉ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cần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nhập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localhost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hoặc</a:t>
            </a:r>
            <a:r>
              <a:rPr lang="vi-VN" sz="1600" dirty="0">
                <a:latin typeface="+mj-lt"/>
              </a:rPr>
              <a:t> . </a:t>
            </a:r>
            <a:r>
              <a:rPr lang="vi-VN" sz="1600" dirty="0" err="1">
                <a:latin typeface="+mj-lt"/>
              </a:rPr>
              <a:t>mà</a:t>
            </a:r>
            <a:r>
              <a:rPr lang="vi-VN" sz="1600" dirty="0">
                <a:latin typeface="+mj-lt"/>
              </a:rPr>
              <a:t> không </a:t>
            </a:r>
            <a:r>
              <a:rPr lang="vi-VN" sz="1600" dirty="0" err="1">
                <a:latin typeface="+mj-lt"/>
              </a:rPr>
              <a:t>cần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chỉ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định</a:t>
            </a:r>
            <a:r>
              <a:rPr lang="vi-VN" sz="1600" dirty="0">
                <a:latin typeface="+mj-lt"/>
              </a:rPr>
              <a:t> tên </a:t>
            </a:r>
            <a:r>
              <a:rPr lang="vi-VN" sz="1600" dirty="0" err="1">
                <a:latin typeface="+mj-lt"/>
              </a:rPr>
              <a:t>instance.Nên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chọn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nếu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bạn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chỉ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cài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một</a:t>
            </a:r>
            <a:r>
              <a:rPr lang="vi-VN" sz="1600" dirty="0">
                <a:latin typeface="+mj-lt"/>
              </a:rPr>
              <a:t> phiên </a:t>
            </a:r>
            <a:r>
              <a:rPr lang="vi-VN" sz="1600" dirty="0" err="1">
                <a:latin typeface="+mj-lt"/>
              </a:rPr>
              <a:t>bản</a:t>
            </a:r>
            <a:r>
              <a:rPr lang="vi-VN" sz="1600" dirty="0">
                <a:latin typeface="+mj-lt"/>
              </a:rPr>
              <a:t> SQL Server trên </a:t>
            </a:r>
            <a:r>
              <a:rPr lang="vi-VN" sz="1600" dirty="0" err="1">
                <a:latin typeface="+mj-lt"/>
              </a:rPr>
              <a:t>máy</a:t>
            </a:r>
            <a:r>
              <a:rPr lang="vi-VN" sz="1600" dirty="0">
                <a:latin typeface="+mj-lt"/>
              </a:rPr>
              <a:t>.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545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005B6C2-06B6-90B7-8987-9400BA85C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113665"/>
            <a:ext cx="10629900" cy="732155"/>
          </a:xfrm>
        </p:spPr>
        <p:txBody>
          <a:bodyPr>
            <a:normAutofit/>
          </a:bodyPr>
          <a:lstStyle/>
          <a:p>
            <a:pPr marL="92075" indent="-92075"/>
            <a:r>
              <a:rPr lang="vi-VN" sz="2800" dirty="0"/>
              <a:t>14.polybase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2C32E1D5-CCDD-D628-552D-6C52FC0D3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8" t="6217" r="23994" b="11890"/>
          <a:stretch/>
        </p:blipFill>
        <p:spPr>
          <a:xfrm>
            <a:off x="784860" y="845820"/>
            <a:ext cx="5067300" cy="3467100"/>
          </a:xfr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DDF13CF7-7525-C7F7-2E43-5EDC4EBCA2F4}"/>
              </a:ext>
            </a:extLst>
          </p:cNvPr>
          <p:cNvSpPr txBox="1"/>
          <p:nvPr/>
        </p:nvSpPr>
        <p:spPr>
          <a:xfrm>
            <a:off x="6156960" y="845820"/>
            <a:ext cx="53111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Specify a port range for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PolyBase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services (6 or more ports)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dải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(port range)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PolyBase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SQL Server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gợi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16450-16460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(11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PolyBase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song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9808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ACCBC2E-5106-85F5-A95A-F37294630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010" y="0"/>
            <a:ext cx="10507980" cy="914399"/>
          </a:xfrm>
        </p:spPr>
        <p:txBody>
          <a:bodyPr>
            <a:normAutofit/>
          </a:bodyPr>
          <a:lstStyle/>
          <a:p>
            <a:r>
              <a:rPr lang="vi-VN" sz="2800" dirty="0"/>
              <a:t>15.Cấu </a:t>
            </a:r>
            <a:r>
              <a:rPr lang="vi-VN" sz="2800" dirty="0" err="1"/>
              <a:t>hình</a:t>
            </a:r>
            <a:r>
              <a:rPr lang="vi-VN" sz="2800" dirty="0"/>
              <a:t> </a:t>
            </a:r>
            <a:r>
              <a:rPr lang="vi-VN" sz="2800" dirty="0" err="1"/>
              <a:t>máy</a:t>
            </a:r>
            <a:r>
              <a:rPr lang="vi-VN" sz="2800" dirty="0"/>
              <a:t> </a:t>
            </a:r>
            <a:r>
              <a:rPr lang="vi-VN" sz="2800" dirty="0" err="1"/>
              <a:t>chủ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2B57193E-5BC0-A225-AD26-6BCBA37C34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99" t="5677" r="24042" b="11841"/>
          <a:stretch/>
        </p:blipFill>
        <p:spPr>
          <a:xfrm>
            <a:off x="1958340" y="914398"/>
            <a:ext cx="8313420" cy="3771901"/>
          </a:xfrm>
        </p:spPr>
      </p:pic>
    </p:spTree>
    <p:extLst>
      <p:ext uri="{BB962C8B-B14F-4D97-AF65-F5344CB8AC3E}">
        <p14:creationId xmlns:p14="http://schemas.microsoft.com/office/powerpoint/2010/main" val="1590949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7471BE0-C313-F13A-3355-F22935955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0"/>
            <a:ext cx="10515600" cy="1325563"/>
          </a:xfrm>
        </p:spPr>
        <p:txBody>
          <a:bodyPr>
            <a:normAutofit/>
          </a:bodyPr>
          <a:lstStyle/>
          <a:p>
            <a:r>
              <a:rPr lang="vi-VN" sz="2800" dirty="0"/>
              <a:t>16.Tùy </a:t>
            </a:r>
            <a:r>
              <a:rPr lang="vi-VN" sz="2800" dirty="0" err="1"/>
              <a:t>chọn</a:t>
            </a:r>
            <a:r>
              <a:rPr lang="vi-VN" sz="2800" dirty="0"/>
              <a:t> </a:t>
            </a:r>
            <a:r>
              <a:rPr lang="vi-VN" sz="2800" dirty="0" err="1"/>
              <a:t>kiểm</a:t>
            </a:r>
            <a:r>
              <a:rPr lang="vi-VN" sz="2800" dirty="0"/>
              <a:t> </a:t>
            </a:r>
            <a:r>
              <a:rPr lang="vi-VN" sz="2800" dirty="0" err="1"/>
              <a:t>soát</a:t>
            </a:r>
            <a:r>
              <a:rPr lang="vi-VN" sz="2800" dirty="0"/>
              <a:t> </a:t>
            </a:r>
            <a:r>
              <a:rPr lang="vi-VN" sz="2800" dirty="0" err="1"/>
              <a:t>người</a:t>
            </a:r>
            <a:r>
              <a:rPr lang="vi-VN" sz="2800" dirty="0"/>
              <a:t> </a:t>
            </a:r>
            <a:r>
              <a:rPr lang="vi-VN" sz="2800" dirty="0" err="1"/>
              <a:t>dùng</a:t>
            </a:r>
            <a:r>
              <a:rPr lang="vi-VN" sz="2800" dirty="0"/>
              <a:t> đăng </a:t>
            </a:r>
            <a:r>
              <a:rPr lang="vi-VN" sz="2800" dirty="0" err="1"/>
              <a:t>nhập</a:t>
            </a:r>
            <a:r>
              <a:rPr lang="vi-VN" sz="2800" dirty="0"/>
              <a:t> </a:t>
            </a:r>
            <a:r>
              <a:rPr lang="vi-VN" sz="2800" dirty="0" err="1"/>
              <a:t>vào</a:t>
            </a:r>
            <a:r>
              <a:rPr lang="vi-VN" sz="2800" dirty="0"/>
              <a:t> SQL Server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175EF449-AAFB-8A68-A04F-CCAF477120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98" t="6202" r="23995" b="12017"/>
          <a:stretch/>
        </p:blipFill>
        <p:spPr>
          <a:xfrm>
            <a:off x="845820" y="1378902"/>
            <a:ext cx="5250180" cy="4300537"/>
          </a:xfrm>
        </p:spPr>
      </p:pic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0C3304C0-76C9-BF18-2CE5-2F0C9874E5C1}"/>
              </a:ext>
            </a:extLst>
          </p:cNvPr>
          <p:cNvSpPr txBox="1"/>
          <p:nvPr/>
        </p:nvSpPr>
        <p:spPr>
          <a:xfrm>
            <a:off x="6096000" y="1388328"/>
            <a:ext cx="482346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 dirty="0" err="1">
                <a:latin typeface="+mj-lt"/>
              </a:rPr>
              <a:t>Mixed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Mode</a:t>
            </a:r>
            <a:r>
              <a:rPr lang="vi-VN" sz="1600" dirty="0">
                <a:latin typeface="+mj-lt"/>
              </a:rPr>
              <a:t> (SQL Server :Cho </a:t>
            </a:r>
            <a:r>
              <a:rPr lang="vi-VN" sz="1600" dirty="0" err="1">
                <a:latin typeface="+mj-lt"/>
              </a:rPr>
              <a:t>phép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cả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tài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khoản</a:t>
            </a:r>
            <a:r>
              <a:rPr lang="vi-VN" sz="1600" dirty="0">
                <a:latin typeface="+mj-lt"/>
              </a:rPr>
              <a:t> Windows </a:t>
            </a:r>
            <a:r>
              <a:rPr lang="vi-VN" sz="1600" dirty="0" err="1">
                <a:latin typeface="+mj-lt"/>
              </a:rPr>
              <a:t>và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tài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khoản</a:t>
            </a:r>
            <a:r>
              <a:rPr lang="vi-VN" sz="1600" dirty="0">
                <a:latin typeface="+mj-lt"/>
              </a:rPr>
              <a:t> SQL Server (sa </a:t>
            </a:r>
            <a:r>
              <a:rPr lang="vi-VN" sz="1600" dirty="0" err="1">
                <a:latin typeface="+mj-lt"/>
              </a:rPr>
              <a:t>account</a:t>
            </a:r>
            <a:r>
              <a:rPr lang="vi-VN" sz="1600" dirty="0">
                <a:latin typeface="+mj-lt"/>
              </a:rPr>
              <a:t>).</a:t>
            </a:r>
            <a:r>
              <a:rPr lang="vi-VN" sz="1600" dirty="0" err="1">
                <a:latin typeface="+mj-lt"/>
              </a:rPr>
              <a:t>Cần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thiết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nếu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bạn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muốn</a:t>
            </a:r>
            <a:r>
              <a:rPr lang="vi-VN" sz="1600" dirty="0">
                <a:latin typeface="+mj-lt"/>
              </a:rPr>
              <a:t> đăng </a:t>
            </a:r>
            <a:r>
              <a:rPr lang="vi-VN" sz="1600" dirty="0" err="1">
                <a:latin typeface="+mj-lt"/>
              </a:rPr>
              <a:t>nhập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bằng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tài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khoản</a:t>
            </a:r>
            <a:r>
              <a:rPr lang="vi-VN" sz="1600" dirty="0">
                <a:latin typeface="+mj-lt"/>
              </a:rPr>
              <a:t> SQL Server </a:t>
            </a:r>
            <a:r>
              <a:rPr lang="vi-VN" sz="1600" dirty="0" err="1">
                <a:latin typeface="+mj-lt"/>
              </a:rPr>
              <a:t>độc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lập</a:t>
            </a:r>
            <a:r>
              <a:rPr lang="vi-VN" sz="1600" dirty="0">
                <a:latin typeface="+mj-lt"/>
              </a:rPr>
              <a:t> (không </a:t>
            </a:r>
            <a:r>
              <a:rPr lang="vi-VN" sz="1600" dirty="0" err="1">
                <a:latin typeface="+mj-lt"/>
              </a:rPr>
              <a:t>phụ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thuộc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vào</a:t>
            </a:r>
            <a:r>
              <a:rPr lang="vi-VN" sz="1600" dirty="0">
                <a:latin typeface="+mj-lt"/>
              </a:rPr>
              <a:t> Windows).</a:t>
            </a:r>
            <a:r>
              <a:rPr lang="vi-VN" sz="1600" dirty="0" err="1">
                <a:latin typeface="+mj-lt"/>
              </a:rPr>
              <a:t>Bạn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phải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đặt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mật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khẩu</a:t>
            </a:r>
            <a:r>
              <a:rPr lang="vi-VN" sz="1600" dirty="0">
                <a:latin typeface="+mj-lt"/>
              </a:rPr>
              <a:t> cho </a:t>
            </a:r>
            <a:r>
              <a:rPr lang="vi-VN" sz="1600" dirty="0" err="1">
                <a:latin typeface="+mj-lt"/>
              </a:rPr>
              <a:t>tài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khoản</a:t>
            </a:r>
            <a:r>
              <a:rPr lang="vi-VN" sz="1600" dirty="0">
                <a:latin typeface="+mj-lt"/>
              </a:rPr>
              <a:t> "sa" (</a:t>
            </a:r>
            <a:r>
              <a:rPr lang="vi-VN" sz="1600" dirty="0" err="1">
                <a:latin typeface="+mj-lt"/>
              </a:rPr>
              <a:t>System</a:t>
            </a:r>
            <a:r>
              <a:rPr lang="vi-VN" sz="1600" dirty="0">
                <a:latin typeface="+mj-lt"/>
              </a:rPr>
              <a:t> Administrator).</a:t>
            </a:r>
            <a:r>
              <a:rPr lang="vi-VN" sz="1600" dirty="0" err="1">
                <a:latin typeface="+mj-lt"/>
              </a:rPr>
              <a:t>Phù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hợp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nếu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cần</a:t>
            </a:r>
            <a:r>
              <a:rPr lang="vi-VN" sz="1600" dirty="0">
                <a:latin typeface="+mj-lt"/>
              </a:rPr>
              <a:t> truy </a:t>
            </a:r>
            <a:r>
              <a:rPr lang="vi-VN" sz="1600" dirty="0" err="1">
                <a:latin typeface="+mj-lt"/>
              </a:rPr>
              <a:t>cập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từ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ứng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dụng</a:t>
            </a:r>
            <a:r>
              <a:rPr lang="vi-VN" sz="1600" dirty="0">
                <a:latin typeface="+mj-lt"/>
              </a:rPr>
              <a:t> bên </a:t>
            </a:r>
            <a:r>
              <a:rPr lang="vi-VN" sz="1600" dirty="0" err="1">
                <a:latin typeface="+mj-lt"/>
              </a:rPr>
              <a:t>ngoài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hoặc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máy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khác</a:t>
            </a:r>
            <a:r>
              <a:rPr lang="vi-VN" sz="1600" dirty="0">
                <a:latin typeface="+mj-lt"/>
              </a:rPr>
              <a:t> không </a:t>
            </a:r>
            <a:r>
              <a:rPr lang="vi-VN" sz="1600" dirty="0" err="1">
                <a:latin typeface="+mj-lt"/>
              </a:rPr>
              <a:t>thuộc</a:t>
            </a:r>
            <a:r>
              <a:rPr lang="vi-VN" sz="1600" dirty="0">
                <a:latin typeface="+mj-lt"/>
              </a:rPr>
              <a:t> Windows </a:t>
            </a:r>
            <a:r>
              <a:rPr lang="vi-VN" sz="1600" dirty="0" err="1">
                <a:latin typeface="+mj-lt"/>
              </a:rPr>
              <a:t>Domain</a:t>
            </a:r>
            <a:r>
              <a:rPr lang="vi-VN" sz="1600" dirty="0">
                <a:latin typeface="+mj-lt"/>
              </a:rPr>
              <a:t>.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8362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3EDB8DF-2C2F-BDFA-A0A5-F5B1E8CF7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17.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Analysis Services (Analysis Services Configuration)</a:t>
            </a:r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8C809EC6-A1EB-0BB5-5B38-305D03153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4" t="6202" r="24191" b="12017"/>
          <a:stretch/>
        </p:blipFill>
        <p:spPr>
          <a:xfrm>
            <a:off x="952500" y="1088708"/>
            <a:ext cx="5143500" cy="4418012"/>
          </a:xfr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C8F8F801-00AE-6962-3518-2AA05DE7357C}"/>
              </a:ext>
            </a:extLst>
          </p:cNvPr>
          <p:cNvSpPr txBox="1"/>
          <p:nvPr/>
        </p:nvSpPr>
        <p:spPr>
          <a:xfrm>
            <a:off x="6096000" y="1088708"/>
            <a:ext cx="50139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 err="1">
                <a:latin typeface="+mj-lt"/>
              </a:rPr>
              <a:t>Tabular</a:t>
            </a:r>
            <a:r>
              <a:rPr lang="vi-VN" sz="1600" b="1" dirty="0">
                <a:latin typeface="+mj-lt"/>
              </a:rPr>
              <a:t> </a:t>
            </a:r>
            <a:r>
              <a:rPr lang="vi-VN" sz="1600" b="1" dirty="0" err="1">
                <a:latin typeface="+mj-lt"/>
              </a:rPr>
              <a:t>Mode</a:t>
            </a:r>
            <a:endParaRPr lang="vi-VN" sz="1600" b="1" dirty="0">
              <a:latin typeface="+mj-lt"/>
            </a:endParaRPr>
          </a:p>
          <a:p>
            <a:r>
              <a:rPr lang="vi-VN" sz="1600" dirty="0" err="1">
                <a:latin typeface="+mj-lt"/>
              </a:rPr>
              <a:t>Dùng</a:t>
            </a:r>
            <a:r>
              <a:rPr lang="vi-VN" sz="1600" dirty="0">
                <a:latin typeface="+mj-lt"/>
              </a:rPr>
              <a:t> mô </a:t>
            </a:r>
            <a:r>
              <a:rPr lang="vi-VN" sz="1600" dirty="0" err="1">
                <a:latin typeface="+mj-lt"/>
              </a:rPr>
              <a:t>hình</a:t>
            </a:r>
            <a:r>
              <a:rPr lang="vi-VN" sz="1600" dirty="0">
                <a:latin typeface="+mj-lt"/>
              </a:rPr>
              <a:t> In-</a:t>
            </a:r>
            <a:r>
              <a:rPr lang="vi-VN" sz="1600" dirty="0" err="1">
                <a:latin typeface="+mj-lt"/>
              </a:rPr>
              <a:t>Memory</a:t>
            </a:r>
            <a:r>
              <a:rPr lang="vi-VN" sz="1600" dirty="0">
                <a:latin typeface="+mj-lt"/>
              </a:rPr>
              <a:t> (</a:t>
            </a:r>
            <a:r>
              <a:rPr lang="vi-VN" sz="1600" dirty="0" err="1">
                <a:latin typeface="+mj-lt"/>
              </a:rPr>
              <a:t>dữ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liệu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được</a:t>
            </a:r>
            <a:r>
              <a:rPr lang="vi-VN" sz="1600" dirty="0">
                <a:latin typeface="+mj-lt"/>
              </a:rPr>
              <a:t> lưu trong </a:t>
            </a:r>
            <a:r>
              <a:rPr lang="vi-VN" sz="1600" dirty="0" err="1">
                <a:latin typeface="+mj-lt"/>
              </a:rPr>
              <a:t>bộ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nhớ</a:t>
            </a:r>
            <a:r>
              <a:rPr lang="vi-VN" sz="1600" dirty="0">
                <a:latin typeface="+mj-lt"/>
              </a:rPr>
              <a:t> RAM </a:t>
            </a:r>
            <a:r>
              <a:rPr lang="vi-VN" sz="1600" dirty="0" err="1">
                <a:latin typeface="+mj-lt"/>
              </a:rPr>
              <a:t>để</a:t>
            </a:r>
            <a:r>
              <a:rPr lang="vi-VN" sz="1600" dirty="0">
                <a:latin typeface="+mj-lt"/>
              </a:rPr>
              <a:t> tăng </a:t>
            </a:r>
            <a:r>
              <a:rPr lang="vi-VN" sz="1600" dirty="0" err="1">
                <a:latin typeface="+mj-lt"/>
              </a:rPr>
              <a:t>tốc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độ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xử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lý</a:t>
            </a:r>
            <a:r>
              <a:rPr lang="vi-VN" sz="1600" dirty="0">
                <a:latin typeface="+mj-lt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dirty="0" err="1">
                <a:latin typeface="+mj-lt"/>
              </a:rPr>
              <a:t>Hỗ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trợ</a:t>
            </a:r>
            <a:r>
              <a:rPr lang="vi-VN" sz="1600" dirty="0">
                <a:latin typeface="+mj-lt"/>
              </a:rPr>
              <a:t> DAX (</a:t>
            </a:r>
            <a:r>
              <a:rPr lang="vi-VN" sz="1600" dirty="0" err="1">
                <a:latin typeface="+mj-lt"/>
              </a:rPr>
              <a:t>Data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Analysis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Expressions</a:t>
            </a:r>
            <a:r>
              <a:rPr lang="vi-VN" sz="1600" dirty="0">
                <a:latin typeface="+mj-lt"/>
              </a:rPr>
              <a:t>) thay </a:t>
            </a:r>
            <a:r>
              <a:rPr lang="vi-VN" sz="1600" dirty="0" err="1">
                <a:latin typeface="+mj-lt"/>
              </a:rPr>
              <a:t>vì</a:t>
            </a:r>
            <a:r>
              <a:rPr lang="vi-VN" sz="1600" dirty="0">
                <a:latin typeface="+mj-lt"/>
              </a:rPr>
              <a:t> MDX.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dirty="0" err="1">
                <a:latin typeface="+mj-lt"/>
              </a:rPr>
              <a:t>Thích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hợp</a:t>
            </a:r>
            <a:r>
              <a:rPr lang="vi-VN" sz="1600" dirty="0">
                <a:latin typeface="+mj-lt"/>
              </a:rPr>
              <a:t> cho </a:t>
            </a:r>
            <a:r>
              <a:rPr lang="vi-VN" sz="1600" dirty="0" err="1">
                <a:latin typeface="+mj-lt"/>
              </a:rPr>
              <a:t>các</a:t>
            </a:r>
            <a:r>
              <a:rPr lang="vi-VN" sz="1600" dirty="0">
                <a:latin typeface="+mj-lt"/>
              </a:rPr>
              <a:t> mô </a:t>
            </a:r>
            <a:r>
              <a:rPr lang="vi-VN" sz="1600" dirty="0" err="1">
                <a:latin typeface="+mj-lt"/>
              </a:rPr>
              <a:t>hình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dữ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liệu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nhỏ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và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vừa</a:t>
            </a:r>
            <a:r>
              <a:rPr lang="vi-VN" sz="1600" dirty="0">
                <a:latin typeface="+mj-lt"/>
              </a:rPr>
              <a:t>, </a:t>
            </a:r>
            <a:r>
              <a:rPr lang="vi-VN" sz="1600" dirty="0" err="1">
                <a:latin typeface="+mj-lt"/>
              </a:rPr>
              <a:t>hiệu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suất</a:t>
            </a:r>
            <a:r>
              <a:rPr lang="vi-VN" sz="1600" dirty="0">
                <a:latin typeface="+mj-lt"/>
              </a:rPr>
              <a:t> cao.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dirty="0" err="1">
                <a:latin typeface="+mj-lt"/>
              </a:rPr>
              <a:t>Dễ</a:t>
            </a:r>
            <a:r>
              <a:rPr lang="vi-VN" sz="1600" dirty="0">
                <a:latin typeface="+mj-lt"/>
              </a:rPr>
              <a:t> </a:t>
            </a:r>
            <a:r>
              <a:rPr lang="vi-VN" sz="1600" dirty="0" err="1">
                <a:latin typeface="+mj-lt"/>
              </a:rPr>
              <a:t>triển</a:t>
            </a:r>
            <a:r>
              <a:rPr lang="vi-VN" sz="1600" dirty="0">
                <a:latin typeface="+mj-lt"/>
              </a:rPr>
              <a:t> khai hơn so </a:t>
            </a:r>
            <a:r>
              <a:rPr lang="vi-VN" sz="1600" dirty="0" err="1">
                <a:latin typeface="+mj-lt"/>
              </a:rPr>
              <a:t>với</a:t>
            </a:r>
            <a:r>
              <a:rPr lang="vi-VN" sz="1600" dirty="0">
                <a:latin typeface="+mj-lt"/>
              </a:rPr>
              <a:t> mô </a:t>
            </a:r>
            <a:r>
              <a:rPr lang="vi-VN" sz="1600" dirty="0" err="1">
                <a:latin typeface="+mj-lt"/>
              </a:rPr>
              <a:t>hình</a:t>
            </a:r>
            <a:r>
              <a:rPr lang="vi-VN" sz="1600" dirty="0">
                <a:latin typeface="+mj-lt"/>
              </a:rPr>
              <a:t> đa </a:t>
            </a:r>
            <a:r>
              <a:rPr lang="vi-VN" sz="1600" dirty="0" err="1">
                <a:latin typeface="+mj-lt"/>
              </a:rPr>
              <a:t>chiều</a:t>
            </a:r>
            <a:r>
              <a:rPr lang="vi-VN" sz="16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7796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êu đề 3">
            <a:extLst>
              <a:ext uri="{FF2B5EF4-FFF2-40B4-BE49-F238E27FC236}">
                <a16:creationId xmlns:a16="http://schemas.microsoft.com/office/drawing/2014/main" id="{19FC2815-E833-3756-F9BC-EBC93C16D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44"/>
            <a:ext cx="10515600" cy="773210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Dowload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 2022 Developer</a:t>
            </a:r>
          </a:p>
        </p:txBody>
      </p:sp>
      <p:pic>
        <p:nvPicPr>
          <p:cNvPr id="7" name="Chỗ dành sẵn cho Nội dung 6">
            <a:extLst>
              <a:ext uri="{FF2B5EF4-FFF2-40B4-BE49-F238E27FC236}">
                <a16:creationId xmlns:a16="http://schemas.microsoft.com/office/drawing/2014/main" id="{DA9E4E2F-7F2D-D87B-1360-FE3B0B9A8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225" y="1438397"/>
            <a:ext cx="8355549" cy="4351338"/>
          </a:xfrm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E7A8F30A-ABE7-4EDC-3A58-5801C5307EE5}"/>
              </a:ext>
            </a:extLst>
          </p:cNvPr>
          <p:cNvSpPr txBox="1"/>
          <p:nvPr/>
        </p:nvSpPr>
        <p:spPr>
          <a:xfrm>
            <a:off x="838200" y="797354"/>
            <a:ext cx="9125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devloper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025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B7CB7CA-500A-2BFA-AAFA-2E5AE22D9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2800" dirty="0"/>
              <a:t>18. </a:t>
            </a:r>
            <a:r>
              <a:rPr lang="vi-VN" sz="2800" dirty="0" err="1"/>
              <a:t>Hoàn</a:t>
            </a:r>
            <a:r>
              <a:rPr lang="vi-VN" sz="2800" dirty="0"/>
              <a:t> </a:t>
            </a:r>
            <a:r>
              <a:rPr lang="vi-VN" sz="2800" dirty="0" err="1"/>
              <a:t>thành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7DCC1583-6AF5-F918-059D-5C07BDD0C0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60464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907538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28FD261-2D21-B6C5-1117-4FA83218D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393680" cy="716280"/>
          </a:xfrm>
        </p:spPr>
        <p:txBody>
          <a:bodyPr>
            <a:normAutofit/>
          </a:bodyPr>
          <a:lstStyle/>
          <a:p>
            <a:r>
              <a:rPr lang="vi-VN" sz="2800" dirty="0" err="1"/>
              <a:t>Dowload</a:t>
            </a:r>
            <a:r>
              <a:rPr lang="vi-VN" sz="2800" dirty="0"/>
              <a:t> 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anagerment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tudio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FADB2F39-8FE7-62D9-569A-07B443AE9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08987"/>
            <a:ext cx="6088380" cy="4351338"/>
          </a:xfr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B88E84EF-DB84-BA8A-FD8E-933BFEF63674}"/>
              </a:ext>
            </a:extLst>
          </p:cNvPr>
          <p:cNvSpPr txBox="1"/>
          <p:nvPr/>
        </p:nvSpPr>
        <p:spPr>
          <a:xfrm>
            <a:off x="7086600" y="1047591"/>
            <a:ext cx="41986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Truy </a:t>
            </a:r>
            <a:r>
              <a:rPr lang="vi-VN" dirty="0" err="1"/>
              <a:t>cập</a:t>
            </a:r>
            <a:r>
              <a:rPr lang="vi-VN" dirty="0"/>
              <a:t> </a:t>
            </a:r>
            <a:r>
              <a:rPr lang="vi-VN" dirty="0" err="1"/>
              <a:t>vào</a:t>
            </a:r>
            <a:r>
              <a:rPr lang="vi-VN" dirty="0"/>
              <a:t> trang </a:t>
            </a:r>
            <a:r>
              <a:rPr lang="vi-VN" dirty="0" err="1"/>
              <a:t>web</a:t>
            </a:r>
            <a:r>
              <a:rPr lang="vi-VN" dirty="0"/>
              <a:t>:</a:t>
            </a:r>
          </a:p>
          <a:p>
            <a:r>
              <a:rPr lang="vi-VN" dirty="0">
                <a:hlinkClick r:id="rId3"/>
              </a:rPr>
              <a:t>https://learn.microsoft.com/en-us/ssms/download-sql-server-management-studio-ssms?view=sql-server-ver16#download-ssms</a:t>
            </a:r>
            <a:endParaRPr lang="vi-VN" dirty="0"/>
          </a:p>
          <a:p>
            <a:r>
              <a:rPr lang="vi-VN" dirty="0" err="1"/>
              <a:t>Nhấn</a:t>
            </a:r>
            <a:r>
              <a:rPr lang="vi-VN" dirty="0"/>
              <a:t> </a:t>
            </a:r>
            <a:r>
              <a:rPr lang="vi-VN" dirty="0" err="1"/>
              <a:t>vào</a:t>
            </a:r>
            <a:r>
              <a:rPr lang="vi-VN" dirty="0"/>
              <a:t> </a:t>
            </a:r>
            <a:r>
              <a:rPr lang="vi-VN" dirty="0" err="1"/>
              <a:t>dowload</a:t>
            </a:r>
            <a:r>
              <a:rPr lang="vi-VN" dirty="0"/>
              <a:t> , sau khi </a:t>
            </a:r>
            <a:r>
              <a:rPr lang="vi-VN" dirty="0" err="1"/>
              <a:t>tải</a:t>
            </a:r>
            <a:r>
              <a:rPr lang="vi-VN" dirty="0"/>
              <a:t> </a:t>
            </a:r>
            <a:r>
              <a:rPr lang="vi-VN" dirty="0" err="1"/>
              <a:t>mở</a:t>
            </a:r>
            <a:r>
              <a:rPr lang="vi-VN" dirty="0"/>
              <a:t> </a:t>
            </a:r>
            <a:r>
              <a:rPr lang="vi-VN" dirty="0" err="1"/>
              <a:t>file</a:t>
            </a:r>
            <a:r>
              <a:rPr lang="vi-VN" dirty="0"/>
              <a:t> lên . </a:t>
            </a:r>
            <a:r>
              <a:rPr lang="vi-VN" dirty="0" err="1"/>
              <a:t>Chọn</a:t>
            </a:r>
            <a:r>
              <a:rPr lang="vi-VN" dirty="0"/>
              <a:t> </a:t>
            </a:r>
            <a:r>
              <a:rPr lang="vi-VN" dirty="0" err="1"/>
              <a:t>đường</a:t>
            </a:r>
            <a:r>
              <a:rPr lang="vi-VN" dirty="0"/>
              <a:t> </a:t>
            </a:r>
            <a:r>
              <a:rPr lang="vi-VN" dirty="0" err="1"/>
              <a:t>dẫn</a:t>
            </a:r>
            <a:r>
              <a:rPr lang="vi-VN" dirty="0"/>
              <a:t> </a:t>
            </a:r>
            <a:r>
              <a:rPr lang="vi-VN" dirty="0" err="1"/>
              <a:t>và</a:t>
            </a:r>
            <a:r>
              <a:rPr lang="vi-VN" dirty="0"/>
              <a:t> </a:t>
            </a:r>
            <a:r>
              <a:rPr lang="vi-VN" dirty="0" err="1"/>
              <a:t>ấn</a:t>
            </a:r>
            <a:r>
              <a:rPr lang="vi-VN" dirty="0"/>
              <a:t> </a:t>
            </a:r>
            <a:r>
              <a:rPr lang="vi-VN" dirty="0" err="1"/>
              <a:t>install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971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859F9498-6C59-3C64-04D7-803634ED67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944" y="8731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688131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9A16E52-73F2-D0E5-671C-F94689C92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SQL Server </a:t>
            </a:r>
            <a:r>
              <a:rPr lang="vi-VN" dirty="0" err="1"/>
              <a:t>authentication</a:t>
            </a:r>
            <a:endParaRPr lang="en-US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C2C01683-2005-8F51-9824-01291683E7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257800" cy="4175284"/>
          </a:xfr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id="{4582629C-1664-7C2A-4AC4-8BC8B89BC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780" y="1690688"/>
            <a:ext cx="5113020" cy="417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6314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87BB656-C2C5-40D5-6A2D-844CAF0D5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+mj-cs"/>
              </a:rPr>
              <a:t>Windows </a:t>
            </a:r>
            <a:r>
              <a:rPr kumimoji="0" lang="vi-VN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+mj-cs"/>
              </a:rPr>
              <a:t>authentication</a:t>
            </a:r>
            <a:endParaRPr lang="en-US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63B735AD-3A37-38D6-6453-157D5ADD6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280296" cy="4237671"/>
          </a:xfr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id="{1340C817-FBB6-3752-B370-B0A06A516F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820" y="1744029"/>
            <a:ext cx="5173980" cy="423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675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898DE4C-BB46-8668-66AB-94394D083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4074"/>
          </a:xfrm>
        </p:spPr>
        <p:txBody>
          <a:bodyPr>
            <a:normAutofit/>
          </a:bodyPr>
          <a:lstStyle/>
          <a:p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2.Chọn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dowload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34B92862-8E1C-FC75-606E-1639CCDE1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880" y="1581136"/>
            <a:ext cx="8278239" cy="4351338"/>
          </a:xfrm>
        </p:spPr>
      </p:pic>
    </p:spTree>
    <p:extLst>
      <p:ext uri="{BB962C8B-B14F-4D97-AF65-F5344CB8AC3E}">
        <p14:creationId xmlns:p14="http://schemas.microsoft.com/office/powerpoint/2010/main" val="3485958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DED0A46-EDAB-CDF6-DF16-DF5D8FC0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6239"/>
            <a:ext cx="10515600" cy="751841"/>
          </a:xfrm>
        </p:spPr>
        <p:txBody>
          <a:bodyPr>
            <a:normAutofit/>
          </a:bodyPr>
          <a:lstStyle/>
          <a:p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3.Chọn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ISO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87F7BBBE-0081-809D-1BB1-7BD7DCA8B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744" y="1500188"/>
            <a:ext cx="8268511" cy="4351338"/>
          </a:xfrm>
        </p:spPr>
      </p:pic>
    </p:spTree>
    <p:extLst>
      <p:ext uri="{BB962C8B-B14F-4D97-AF65-F5344CB8AC3E}">
        <p14:creationId xmlns:p14="http://schemas.microsoft.com/office/powerpoint/2010/main" val="398261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FD2CF3B3-7690-5AA5-57A8-FC470E07E7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608" y="559911"/>
            <a:ext cx="8258783" cy="4351338"/>
          </a:xfrm>
        </p:spPr>
      </p:pic>
    </p:spTree>
    <p:extLst>
      <p:ext uri="{BB962C8B-B14F-4D97-AF65-F5344CB8AC3E}">
        <p14:creationId xmlns:p14="http://schemas.microsoft.com/office/powerpoint/2010/main" val="569547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3CDCDF8-7973-9D84-3D35-B3BAED289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2800" dirty="0">
                <a:latin typeface="Times New Roman" panose="02020603050405020304" pitchFamily="18" charset="0"/>
              </a:rPr>
              <a:t>4.giải </a:t>
            </a:r>
            <a:r>
              <a:rPr lang="vi-VN" sz="2800" dirty="0" err="1">
                <a:latin typeface="Times New Roman" panose="02020603050405020304" pitchFamily="18" charset="0"/>
              </a:rPr>
              <a:t>nén</a:t>
            </a:r>
            <a:r>
              <a:rPr lang="vi-VN" sz="2800" dirty="0">
                <a:latin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</a:rPr>
              <a:t>tệp</a:t>
            </a:r>
            <a:r>
              <a:rPr lang="vi-VN" sz="2800" dirty="0">
                <a:latin typeface="Times New Roman" panose="02020603050405020304" pitchFamily="18" charset="0"/>
              </a:rPr>
              <a:t> tin </a:t>
            </a:r>
            <a:r>
              <a:rPr lang="vi-VN" sz="2800" dirty="0" err="1">
                <a:latin typeface="Times New Roman" panose="02020603050405020304" pitchFamily="18" charset="0"/>
              </a:rPr>
              <a:t>bằng</a:t>
            </a:r>
            <a:r>
              <a:rPr lang="vi-VN" sz="2800" dirty="0">
                <a:latin typeface="Times New Roman" panose="02020603050405020304" pitchFamily="18" charset="0"/>
              </a:rPr>
              <a:t> </a:t>
            </a:r>
            <a:r>
              <a:rPr lang="vi-VN" sz="2800" dirty="0" err="1">
                <a:latin typeface="Times New Roman" panose="02020603050405020304" pitchFamily="18" charset="0"/>
              </a:rPr>
              <a:t>winrar</a:t>
            </a:r>
            <a:endParaRPr lang="en-US" sz="2800" dirty="0">
              <a:latin typeface="Times New Roman" panose="02020603050405020304" pitchFamily="18" charset="0"/>
            </a:endParaRPr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9689EF50-EE32-CB7B-7F30-00BF57E1C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472" y="1492568"/>
            <a:ext cx="8249055" cy="4351338"/>
          </a:xfrm>
        </p:spPr>
      </p:pic>
    </p:spTree>
    <p:extLst>
      <p:ext uri="{BB962C8B-B14F-4D97-AF65-F5344CB8AC3E}">
        <p14:creationId xmlns:p14="http://schemas.microsoft.com/office/powerpoint/2010/main" val="947594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8B35586-B05E-DDE1-7AC6-4E7FBB1A3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5.Mở </a:t>
            </a:r>
            <a:r>
              <a:rPr lang="vi-V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setup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E971B021-156D-BBC3-DDEA-B0D9939810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690688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514929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2619238-FC33-62F8-D46A-7F2CD9DEB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2800" dirty="0"/>
              <a:t>6. </a:t>
            </a:r>
            <a:r>
              <a:rPr lang="vi-VN" sz="2800" dirty="0" err="1"/>
              <a:t>Vào</a:t>
            </a:r>
            <a:r>
              <a:rPr lang="vi-VN" sz="2800" dirty="0"/>
              <a:t> </a:t>
            </a:r>
            <a:r>
              <a:rPr lang="vi-VN" sz="2800" dirty="0" err="1"/>
              <a:t>installation</a:t>
            </a:r>
            <a:r>
              <a:rPr lang="vi-VN" sz="2800" dirty="0"/>
              <a:t> </a:t>
            </a:r>
            <a:r>
              <a:rPr lang="vi-VN" sz="2800" dirty="0" err="1"/>
              <a:t>chọn</a:t>
            </a:r>
            <a:r>
              <a:rPr lang="vi-VN" sz="2800" dirty="0"/>
              <a:t> </a:t>
            </a:r>
            <a:r>
              <a:rPr lang="vi-VN" sz="2800" dirty="0" err="1"/>
              <a:t>mục</a:t>
            </a:r>
            <a:r>
              <a:rPr lang="vi-VN" sz="2800" dirty="0"/>
              <a:t> </a:t>
            </a:r>
            <a:r>
              <a:rPr lang="vi-VN" sz="2800" dirty="0" err="1"/>
              <a:t>đầu</a:t>
            </a:r>
            <a:r>
              <a:rPr lang="vi-VN" sz="2800" dirty="0"/>
              <a:t> tiên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ABAB7F4F-1C61-D131-7048-524B26EA3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690688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008972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4DB686B-9E77-0CF0-76A4-1D86E613D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2800" dirty="0"/>
              <a:t>7.bấm </a:t>
            </a:r>
            <a:r>
              <a:rPr lang="vi-VN" sz="2800" dirty="0" err="1"/>
              <a:t>next</a:t>
            </a:r>
            <a:endParaRPr lang="en-US" sz="2800" dirty="0"/>
          </a:p>
        </p:txBody>
      </p:sp>
      <p:pic>
        <p:nvPicPr>
          <p:cNvPr id="5" name="Chỗ dành sẵn cho Nội dung 4">
            <a:extLst>
              <a:ext uri="{FF2B5EF4-FFF2-40B4-BE49-F238E27FC236}">
                <a16:creationId xmlns:a16="http://schemas.microsoft.com/office/drawing/2014/main" id="{3796A91A-4A46-314F-5B89-2AC7807E0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4" t="5361" r="24811" b="12868"/>
          <a:stretch/>
        </p:blipFill>
        <p:spPr>
          <a:xfrm>
            <a:off x="2331097" y="1317308"/>
            <a:ext cx="7529805" cy="4433984"/>
          </a:xfrm>
        </p:spPr>
      </p:pic>
    </p:spTree>
    <p:extLst>
      <p:ext uri="{BB962C8B-B14F-4D97-AF65-F5344CB8AC3E}">
        <p14:creationId xmlns:p14="http://schemas.microsoft.com/office/powerpoint/2010/main" val="940864188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617</Words>
  <Application>Microsoft Office PowerPoint</Application>
  <PresentationFormat>Màn hình rộng</PresentationFormat>
  <Paragraphs>49</Paragraphs>
  <Slides>24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Chủ đề Office</vt:lpstr>
      <vt:lpstr>Bài tập 1</vt:lpstr>
      <vt:lpstr>Dowload SQL server 2022 Developer</vt:lpstr>
      <vt:lpstr>2.Chọn dowload media</vt:lpstr>
      <vt:lpstr>3.Chọn Package ISO</vt:lpstr>
      <vt:lpstr>Bản trình bày PowerPoint</vt:lpstr>
      <vt:lpstr>4.giải nén tệp tin bằng winrar</vt:lpstr>
      <vt:lpstr>5.Mở setup</vt:lpstr>
      <vt:lpstr>6. Vào installation chọn mục đầu tiên</vt:lpstr>
      <vt:lpstr>7.bấm next</vt:lpstr>
      <vt:lpstr>8.Next</vt:lpstr>
      <vt:lpstr>9. Tích vào specify a free edition chọn developer sau đó bấm next</vt:lpstr>
      <vt:lpstr>10. chấp nhận điều khoản sau đó bấm next</vt:lpstr>
      <vt:lpstr>11. Không chọn cái nào hết bấm next</vt:lpstr>
      <vt:lpstr>12. chọn tính năng mình cần</vt:lpstr>
      <vt:lpstr>13. Tùy chọn tên Server SQL</vt:lpstr>
      <vt:lpstr>14.polybase</vt:lpstr>
      <vt:lpstr>15.Cấu hình máy chủ</vt:lpstr>
      <vt:lpstr>16.Tùy chọn kiểm soát người dùng đăng nhập vào SQL Server</vt:lpstr>
      <vt:lpstr>17.Cấu hình Analysis Services (Analysis Services Configuration)</vt:lpstr>
      <vt:lpstr>18. Hoàn thành</vt:lpstr>
      <vt:lpstr>Dowload SQL Managerment Studio</vt:lpstr>
      <vt:lpstr>Bản trình bày PowerPoint</vt:lpstr>
      <vt:lpstr>SQL Server authentication</vt:lpstr>
      <vt:lpstr>Windows authentication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tập 1</dc:title>
  <dc:creator>Duc Viet</dc:creator>
  <cp:lastModifiedBy>Duc Viet</cp:lastModifiedBy>
  <cp:revision>4</cp:revision>
  <dcterms:created xsi:type="dcterms:W3CDTF">2025-03-19T08:09:46Z</dcterms:created>
  <dcterms:modified xsi:type="dcterms:W3CDTF">2025-03-19T13:52:13Z</dcterms:modified>
</cp:coreProperties>
</file>

<file path=docProps/thumbnail.jpeg>
</file>